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4997" r:id="rId6"/>
  </p:sldMasterIdLst>
  <p:notesMasterIdLst>
    <p:notesMasterId r:id="rId35"/>
  </p:notesMasterIdLst>
  <p:handoutMasterIdLst>
    <p:handoutMasterId r:id="rId36"/>
  </p:handoutMasterIdLst>
  <p:sldIdLst>
    <p:sldId id="391" r:id="rId7"/>
    <p:sldId id="257" r:id="rId8"/>
    <p:sldId id="258" r:id="rId9"/>
    <p:sldId id="277" r:id="rId10"/>
    <p:sldId id="422" r:id="rId11"/>
    <p:sldId id="418" r:id="rId12"/>
    <p:sldId id="419" r:id="rId13"/>
    <p:sldId id="420" r:id="rId14"/>
    <p:sldId id="425" r:id="rId15"/>
    <p:sldId id="384" r:id="rId16"/>
    <p:sldId id="416" r:id="rId17"/>
    <p:sldId id="369" r:id="rId18"/>
    <p:sldId id="371" r:id="rId19"/>
    <p:sldId id="386" r:id="rId20"/>
    <p:sldId id="373" r:id="rId21"/>
    <p:sldId id="367" r:id="rId22"/>
    <p:sldId id="372" r:id="rId23"/>
    <p:sldId id="434" r:id="rId24"/>
    <p:sldId id="433" r:id="rId25"/>
    <p:sldId id="424" r:id="rId26"/>
    <p:sldId id="427" r:id="rId27"/>
    <p:sldId id="430" r:id="rId28"/>
    <p:sldId id="435" r:id="rId29"/>
    <p:sldId id="378" r:id="rId30"/>
    <p:sldId id="379" r:id="rId31"/>
    <p:sldId id="312" r:id="rId32"/>
    <p:sldId id="432" r:id="rId33"/>
    <p:sldId id="388" r:id="rId34"/>
  </p:sldIdLst>
  <p:sldSz cx="9144000" cy="6858000" type="screen4x3"/>
  <p:notesSz cx="6670675" cy="99298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AE3"/>
    <a:srgbClr val="99A7EB"/>
    <a:srgbClr val="A8B4EE"/>
    <a:srgbClr val="788AE4"/>
    <a:srgbClr val="4954A9"/>
    <a:srgbClr val="5E69BA"/>
    <a:srgbClr val="7873BB"/>
    <a:srgbClr val="595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3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366111030398321E-2"/>
          <c:y val="8.0844907407407407E-2"/>
          <c:w val="0.72955155089605428"/>
          <c:h val="0.761536921649791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1.3.3'!$A$28</c:f>
              <c:strCache>
                <c:ptCount val="1"/>
                <c:pt idx="0">
                  <c:v>Evaluation component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1.3.3'!$B$25,'Fig 1.3.3'!$D$25,'Fig 1.3.3'!$F$25,'Fig 1.3.3'!$H$25,'Fig 1.3.3'!$J$25,'Fig 1.3.3'!$L$25,'Fig 1.3.3'!$N$25)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1.3.3'!$C$28,'Fig 1.3.3'!$E$28,'Fig 1.3.3'!$G$28,'Fig 1.3.3'!$I$28,'Fig 1.3.3'!$K$28,'Fig 1.3.3'!$M$28,'Fig 1.3.3'!$O$28)</c:f>
              <c:numCache>
                <c:formatCode>0.0</c:formatCode>
                <c:ptCount val="7"/>
                <c:pt idx="0">
                  <c:v>89.772727272727266</c:v>
                </c:pt>
                <c:pt idx="1">
                  <c:v>87.142857142857139</c:v>
                </c:pt>
                <c:pt idx="2">
                  <c:v>81.914893617021278</c:v>
                </c:pt>
                <c:pt idx="3">
                  <c:v>80.681818181818173</c:v>
                </c:pt>
                <c:pt idx="4">
                  <c:v>80.392156862745097</c:v>
                </c:pt>
                <c:pt idx="5">
                  <c:v>75</c:v>
                </c:pt>
                <c:pt idx="6">
                  <c:v>80.392156862745097</c:v>
                </c:pt>
              </c:numCache>
            </c:numRef>
          </c:val>
        </c:ser>
        <c:ser>
          <c:idx val="1"/>
          <c:order val="1"/>
          <c:tx>
            <c:strRef>
              <c:f>'Fig 1.3.3'!$A$29</c:f>
              <c:strCache>
                <c:ptCount val="1"/>
                <c:pt idx="0">
                  <c:v>Literature review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1.3.3'!$B$25,'Fig 1.3.3'!$D$25,'Fig 1.3.3'!$F$25,'Fig 1.3.3'!$H$25,'Fig 1.3.3'!$J$25,'Fig 1.3.3'!$L$25,'Fig 1.3.3'!$N$25)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1.3.3'!$C$29,'Fig 1.3.3'!$E$29,'Fig 1.3.3'!$G$29,'Fig 1.3.3'!$I$29,'Fig 1.3.3'!$K$29,'Fig 1.3.3'!$M$29,'Fig 1.3.3'!$O$29)</c:f>
              <c:numCache>
                <c:formatCode>0.0</c:formatCode>
                <c:ptCount val="7"/>
                <c:pt idx="0">
                  <c:v>5.6818181818181817</c:v>
                </c:pt>
                <c:pt idx="1">
                  <c:v>3.5714285714285712</c:v>
                </c:pt>
                <c:pt idx="2">
                  <c:v>6.3829787234042552</c:v>
                </c:pt>
                <c:pt idx="3">
                  <c:v>2.2727272727272729</c:v>
                </c:pt>
                <c:pt idx="4">
                  <c:v>5.8823529411764701</c:v>
                </c:pt>
                <c:pt idx="5">
                  <c:v>9.7826086956521738</c:v>
                </c:pt>
                <c:pt idx="6">
                  <c:v>3.9215686274509802</c:v>
                </c:pt>
              </c:numCache>
            </c:numRef>
          </c:val>
        </c:ser>
        <c:ser>
          <c:idx val="2"/>
          <c:order val="2"/>
          <c:tx>
            <c:strRef>
              <c:f>'Fig 1.3.3'!$A$30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1.3.3'!$B$25,'Fig 1.3.3'!$D$25,'Fig 1.3.3'!$F$25,'Fig 1.3.3'!$H$25,'Fig 1.3.3'!$J$25,'Fig 1.3.3'!$L$25,'Fig 1.3.3'!$N$25)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1.3.3'!$C$30,'Fig 1.3.3'!$E$30,'Fig 1.3.3'!$G$30,'Fig 1.3.3'!$I$30,'Fig 1.3.3'!$K$30,'Fig 1.3.3'!$M$30,'Fig 1.3.3'!$O$30)</c:f>
              <c:numCache>
                <c:formatCode>0.0</c:formatCode>
                <c:ptCount val="7"/>
                <c:pt idx="0">
                  <c:v>4.5454545454545459</c:v>
                </c:pt>
                <c:pt idx="1">
                  <c:v>9.2857142857142865</c:v>
                </c:pt>
                <c:pt idx="2">
                  <c:v>11.702127659574469</c:v>
                </c:pt>
                <c:pt idx="3">
                  <c:v>17.045454545454543</c:v>
                </c:pt>
                <c:pt idx="4">
                  <c:v>13.725490196078432</c:v>
                </c:pt>
                <c:pt idx="5">
                  <c:v>15.217391304347828</c:v>
                </c:pt>
                <c:pt idx="6">
                  <c:v>15.686274509803921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9308288"/>
        <c:axId val="99309824"/>
      </c:barChart>
      <c:catAx>
        <c:axId val="9930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99309824"/>
        <c:crosses val="autoZero"/>
        <c:auto val="1"/>
        <c:lblAlgn val="ctr"/>
        <c:lblOffset val="100"/>
        <c:noMultiLvlLbl val="0"/>
      </c:catAx>
      <c:valAx>
        <c:axId val="9930982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9930828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8677556126242387"/>
          <c:y val="0.18523856329934468"/>
          <c:w val="0.21037085622964971"/>
          <c:h val="0.4409160074035827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389259076495395E-2"/>
          <c:y val="8.0844907407407407E-2"/>
          <c:w val="0.72840039738432227"/>
          <c:h val="0.78563191023535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1.3.2'!$A$31</c:f>
              <c:strCache>
                <c:ptCount val="1"/>
                <c:pt idx="0">
                  <c:v>Cost-effective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1.3.2'!$B$28,'Fig 1.3.2'!$D$28,'Fig 1.3.2'!$F$28,'Fig 1.3.2'!$H$28,'Fig 1.3.2'!$J$28,'Fig 1.3.2'!$L$28,'Fig 1.3.2'!$N$28)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1.3.2'!$C$31,'Fig 1.3.2'!$E$31,'Fig 1.3.2'!$G$31,'Fig 1.3.2'!$I$31,'Fig 1.3.2'!$K$31,'Fig 1.3.2'!$M$31,'Fig 1.3.2'!$O$31)</c:f>
              <c:numCache>
                <c:formatCode>0.0</c:formatCode>
                <c:ptCount val="7"/>
                <c:pt idx="0">
                  <c:v>5.6818181818181817</c:v>
                </c:pt>
                <c:pt idx="1">
                  <c:v>5.7142857142857144</c:v>
                </c:pt>
                <c:pt idx="2">
                  <c:v>8.5106382978723403</c:v>
                </c:pt>
                <c:pt idx="3">
                  <c:v>7.9545454545454541</c:v>
                </c:pt>
                <c:pt idx="4">
                  <c:v>15.686274509803921</c:v>
                </c:pt>
                <c:pt idx="5">
                  <c:v>3.2608695652173911</c:v>
                </c:pt>
                <c:pt idx="6">
                  <c:v>3.9215686274509802</c:v>
                </c:pt>
              </c:numCache>
            </c:numRef>
          </c:val>
        </c:ser>
        <c:ser>
          <c:idx val="1"/>
          <c:order val="1"/>
          <c:tx>
            <c:strRef>
              <c:f>'Fig 1.3.2'!$A$32</c:f>
              <c:strCache>
                <c:ptCount val="1"/>
                <c:pt idx="0">
                  <c:v>Cost-benefit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1.3.2'!$B$28,'Fig 1.3.2'!$D$28,'Fig 1.3.2'!$F$28,'Fig 1.3.2'!$H$28,'Fig 1.3.2'!$J$28,'Fig 1.3.2'!$L$28,'Fig 1.3.2'!$N$28)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1.3.2'!$C$32,'Fig 1.3.2'!$E$32,'Fig 1.3.2'!$G$32,'Fig 1.3.2'!$I$32,'Fig 1.3.2'!$K$32,'Fig 1.3.2'!$M$32,'Fig 1.3.2'!$O$32)</c:f>
              <c:numCache>
                <c:formatCode>0.0</c:formatCode>
                <c:ptCount val="7"/>
                <c:pt idx="0">
                  <c:v>4.5454545454545459</c:v>
                </c:pt>
                <c:pt idx="1">
                  <c:v>5.7142857142857144</c:v>
                </c:pt>
                <c:pt idx="2">
                  <c:v>5.3191489361702127</c:v>
                </c:pt>
                <c:pt idx="3">
                  <c:v>5.6818181818181817</c:v>
                </c:pt>
                <c:pt idx="4">
                  <c:v>13.725490196078432</c:v>
                </c:pt>
                <c:pt idx="5">
                  <c:v>16.304347826086957</c:v>
                </c:pt>
                <c:pt idx="6">
                  <c:v>3.9215686274509802</c:v>
                </c:pt>
              </c:numCache>
            </c:numRef>
          </c:val>
        </c:ser>
        <c:ser>
          <c:idx val="2"/>
          <c:order val="2"/>
          <c:tx>
            <c:strRef>
              <c:f>'Fig 1.3.2'!$A$33</c:f>
              <c:strCache>
                <c:ptCount val="1"/>
                <c:pt idx="0">
                  <c:v>Cost-effective and cost-benefit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1.3.2'!$B$28,'Fig 1.3.2'!$D$28,'Fig 1.3.2'!$F$28,'Fig 1.3.2'!$H$28,'Fig 1.3.2'!$J$28,'Fig 1.3.2'!$L$28,'Fig 1.3.2'!$N$28)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1.3.2'!$C$33,'Fig 1.3.2'!$E$33,'Fig 1.3.2'!$G$33,'Fig 1.3.2'!$I$33,'Fig 1.3.2'!$K$33,'Fig 1.3.2'!$M$33,'Fig 1.3.2'!$O$33)</c:f>
              <c:numCache>
                <c:formatCode>0.0</c:formatCode>
                <c:ptCount val="7"/>
                <c:pt idx="0">
                  <c:v>4.5454545454545459</c:v>
                </c:pt>
                <c:pt idx="1">
                  <c:v>3.5714285714285712</c:v>
                </c:pt>
                <c:pt idx="2">
                  <c:v>6.3829787234042552</c:v>
                </c:pt>
                <c:pt idx="3">
                  <c:v>4.5454545454545459</c:v>
                </c:pt>
                <c:pt idx="4">
                  <c:v>5.8823529411764701</c:v>
                </c:pt>
                <c:pt idx="5">
                  <c:v>5.4347826086956523</c:v>
                </c:pt>
                <c:pt idx="6">
                  <c:v>1.9607843137254901</c:v>
                </c:pt>
              </c:numCache>
            </c:numRef>
          </c:val>
        </c:ser>
        <c:ser>
          <c:idx val="3"/>
          <c:order val="3"/>
          <c:tx>
            <c:strRef>
              <c:f>'Fig 1.3.2'!$A$34</c:f>
              <c:strCache>
                <c:ptCount val="1"/>
                <c:pt idx="0">
                  <c:v>No cost analysis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1.3.2'!$B$28,'Fig 1.3.2'!$D$28,'Fig 1.3.2'!$F$28,'Fig 1.3.2'!$H$28,'Fig 1.3.2'!$J$28,'Fig 1.3.2'!$L$28,'Fig 1.3.2'!$N$28)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1.3.2'!$C$34,'Fig 1.3.2'!$E$34,'Fig 1.3.2'!$G$34,'Fig 1.3.2'!$I$34,'Fig 1.3.2'!$K$34,'Fig 1.3.2'!$M$34,'Fig 1.3.2'!$O$34)</c:f>
              <c:numCache>
                <c:formatCode>0.0</c:formatCode>
                <c:ptCount val="7"/>
                <c:pt idx="0">
                  <c:v>85.227272727272734</c:v>
                </c:pt>
                <c:pt idx="1">
                  <c:v>85</c:v>
                </c:pt>
                <c:pt idx="2">
                  <c:v>79.787234042553195</c:v>
                </c:pt>
                <c:pt idx="3">
                  <c:v>81.818181818181827</c:v>
                </c:pt>
                <c:pt idx="4">
                  <c:v>64.705882352941174</c:v>
                </c:pt>
                <c:pt idx="5">
                  <c:v>75</c:v>
                </c:pt>
                <c:pt idx="6">
                  <c:v>90.196078431372555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06481920"/>
        <c:axId val="106487808"/>
      </c:barChart>
      <c:catAx>
        <c:axId val="10648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487808"/>
        <c:crosses val="autoZero"/>
        <c:auto val="1"/>
        <c:lblAlgn val="ctr"/>
        <c:lblOffset val="100"/>
        <c:noMultiLvlLbl val="0"/>
      </c:catAx>
      <c:valAx>
        <c:axId val="10648780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064819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8628423120089785"/>
          <c:y val="9.7366721401204157E-2"/>
          <c:w val="0.20639927048260379"/>
          <c:h val="0.6697651888341543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870861398656314E-2"/>
          <c:y val="7.7213507625272335E-2"/>
          <c:w val="0.73814810939327125"/>
          <c:h val="0.77262472766884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'Table 1.5'!$C$61</c:f>
              <c:strCache>
                <c:ptCount val="1"/>
                <c:pt idx="0">
                  <c:v>Quantitative comparison group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'Table 1.5'!$B$62:$B$68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'Table 1.5'!$C$62:$C$68</c:f>
              <c:numCache>
                <c:formatCode>0.0</c:formatCode>
                <c:ptCount val="7"/>
                <c:pt idx="0">
                  <c:v>44.31818181818182</c:v>
                </c:pt>
                <c:pt idx="1">
                  <c:v>49.285714285714292</c:v>
                </c:pt>
                <c:pt idx="2">
                  <c:v>35.106382978723403</c:v>
                </c:pt>
                <c:pt idx="3">
                  <c:v>31.818181818181817</c:v>
                </c:pt>
                <c:pt idx="4">
                  <c:v>17.647058823529413</c:v>
                </c:pt>
                <c:pt idx="5">
                  <c:v>25</c:v>
                </c:pt>
                <c:pt idx="6">
                  <c:v>13.725490196078432</c:v>
                </c:pt>
              </c:numCache>
            </c:numRef>
          </c:val>
        </c:ser>
        <c:ser>
          <c:idx val="1"/>
          <c:order val="1"/>
          <c:tx>
            <c:strRef>
              <c:f>'Table 1.5'!$D$61</c:f>
              <c:strCache>
                <c:ptCount val="1"/>
                <c:pt idx="0">
                  <c:v>Other quantitative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'Table 1.5'!$B$62:$B$68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'Table 1.5'!$D$62:$D$68</c:f>
              <c:numCache>
                <c:formatCode>0.0</c:formatCode>
                <c:ptCount val="7"/>
                <c:pt idx="0">
                  <c:v>32.954545454545453</c:v>
                </c:pt>
                <c:pt idx="1">
                  <c:v>32.142857142857146</c:v>
                </c:pt>
                <c:pt idx="2">
                  <c:v>39.361702127659576</c:v>
                </c:pt>
                <c:pt idx="3">
                  <c:v>45.454545454545453</c:v>
                </c:pt>
                <c:pt idx="4">
                  <c:v>49.019607843137251</c:v>
                </c:pt>
                <c:pt idx="5">
                  <c:v>30.434782608695656</c:v>
                </c:pt>
                <c:pt idx="6">
                  <c:v>21.568627450980394</c:v>
                </c:pt>
              </c:numCache>
            </c:numRef>
          </c:val>
        </c:ser>
        <c:ser>
          <c:idx val="2"/>
          <c:order val="2"/>
          <c:tx>
            <c:strRef>
              <c:f>'Table 1.5'!$E$61</c:f>
              <c:strCache>
                <c:ptCount val="1"/>
                <c:pt idx="0">
                  <c:v>Qualitative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'Table 1.5'!$B$62:$B$68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'Table 1.5'!$E$62:$E$68</c:f>
              <c:numCache>
                <c:formatCode>0.0</c:formatCode>
                <c:ptCount val="7"/>
                <c:pt idx="0">
                  <c:v>13.636363636363635</c:v>
                </c:pt>
                <c:pt idx="1">
                  <c:v>11.428571428571429</c:v>
                </c:pt>
                <c:pt idx="2">
                  <c:v>15.957446808510639</c:v>
                </c:pt>
                <c:pt idx="3">
                  <c:v>18.181818181818183</c:v>
                </c:pt>
                <c:pt idx="4">
                  <c:v>25.490196078431371</c:v>
                </c:pt>
                <c:pt idx="5">
                  <c:v>23.913043478260871</c:v>
                </c:pt>
                <c:pt idx="6">
                  <c:v>56.862745098039213</c:v>
                </c:pt>
              </c:numCache>
            </c:numRef>
          </c:val>
        </c:ser>
        <c:ser>
          <c:idx val="3"/>
          <c:order val="3"/>
          <c:tx>
            <c:strRef>
              <c:f>'Table 1.5'!$F$61</c:f>
              <c:strCache>
                <c:ptCount val="1"/>
                <c:pt idx="0">
                  <c:v>Literature review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'Table 1.5'!$B$62:$B$68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'Table 1.5'!$F$62:$F$68</c:f>
              <c:numCache>
                <c:formatCode>0.0</c:formatCode>
                <c:ptCount val="7"/>
                <c:pt idx="0">
                  <c:v>9.0909090909090917</c:v>
                </c:pt>
                <c:pt idx="1">
                  <c:v>7.1428571428571423</c:v>
                </c:pt>
                <c:pt idx="2">
                  <c:v>9.5744680851063837</c:v>
                </c:pt>
                <c:pt idx="3">
                  <c:v>4.5454545454545459</c:v>
                </c:pt>
                <c:pt idx="4">
                  <c:v>7.8431372549019605</c:v>
                </c:pt>
                <c:pt idx="5">
                  <c:v>20.652173913043477</c:v>
                </c:pt>
                <c:pt idx="6">
                  <c:v>7.8431372549019605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07801600"/>
        <c:axId val="107803392"/>
      </c:barChart>
      <c:catAx>
        <c:axId val="10780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803392"/>
        <c:crosses val="autoZero"/>
        <c:auto val="1"/>
        <c:lblAlgn val="ctr"/>
        <c:lblOffset val="100"/>
        <c:noMultiLvlLbl val="0"/>
      </c:catAx>
      <c:valAx>
        <c:axId val="107803392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crossAx val="1078016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514476205064921"/>
          <c:y val="0.19561819172113287"/>
          <c:w val="0.18881997812307172"/>
          <c:h val="0.460043572984749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007295173961843E-2"/>
          <c:y val="6.6145833333333334E-2"/>
          <c:w val="0.75148613820893195"/>
          <c:h val="0.82679211849589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1.3.6'!$A$32</c:f>
              <c:strCache>
                <c:ptCount val="1"/>
                <c:pt idx="0">
                  <c:v>Australia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1.3.6'!$B$29,'Fig 1.3.6'!$D$29,'Fig 1.3.6'!$F$29,'Fig 1.3.6'!$H$29,'Fig 1.3.6'!$J$29,'Fig 1.3.6'!$L$29,'Fig 1.3.6'!$N$29)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1.3.6'!$C$32,'Fig 1.3.6'!$E$32,'Fig 1.3.6'!$G$32,'Fig 1.3.6'!$I$32,'Fig 1.3.6'!$K$32,'Fig 1.3.6'!$M$32,'Fig 1.3.6'!$O$32)</c:f>
              <c:numCache>
                <c:formatCode>0.0</c:formatCode>
                <c:ptCount val="7"/>
                <c:pt idx="0">
                  <c:v>30.681818181818183</c:v>
                </c:pt>
                <c:pt idx="1">
                  <c:v>47.857142857142861</c:v>
                </c:pt>
                <c:pt idx="2">
                  <c:v>73.118279569892479</c:v>
                </c:pt>
                <c:pt idx="3">
                  <c:v>61.363636363636367</c:v>
                </c:pt>
                <c:pt idx="4">
                  <c:v>41.17647058823529</c:v>
                </c:pt>
                <c:pt idx="5">
                  <c:v>83.695652173913047</c:v>
                </c:pt>
                <c:pt idx="6">
                  <c:v>58.82352941176471</c:v>
                </c:pt>
              </c:numCache>
            </c:numRef>
          </c:val>
        </c:ser>
        <c:ser>
          <c:idx val="1"/>
          <c:order val="1"/>
          <c:tx>
            <c:strRef>
              <c:f>'Fig 1.3.6'!$A$33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1.3.6'!$B$29,'Fig 1.3.6'!$D$29,'Fig 1.3.6'!$F$29,'Fig 1.3.6'!$H$29,'Fig 1.3.6'!$J$29,'Fig 1.3.6'!$L$29,'Fig 1.3.6'!$N$29)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1.3.6'!$C$33,'Fig 1.3.6'!$E$33,'Fig 1.3.6'!$G$33,'Fig 1.3.6'!$I$33,'Fig 1.3.6'!$K$33,'Fig 1.3.6'!$M$33,'Fig 1.3.6'!$O$33)</c:f>
              <c:numCache>
                <c:formatCode>0.0</c:formatCode>
                <c:ptCount val="7"/>
                <c:pt idx="0">
                  <c:v>32.954545454545453</c:v>
                </c:pt>
                <c:pt idx="1">
                  <c:v>42.142857142857146</c:v>
                </c:pt>
                <c:pt idx="2">
                  <c:v>13.978494623655912</c:v>
                </c:pt>
                <c:pt idx="3">
                  <c:v>21.59090909090909</c:v>
                </c:pt>
                <c:pt idx="4">
                  <c:v>17.647058823529413</c:v>
                </c:pt>
                <c:pt idx="5">
                  <c:v>4.3478260869565215</c:v>
                </c:pt>
                <c:pt idx="6">
                  <c:v>25.490196078431371</c:v>
                </c:pt>
              </c:numCache>
            </c:numRef>
          </c:val>
        </c:ser>
        <c:ser>
          <c:idx val="2"/>
          <c:order val="2"/>
          <c:tx>
            <c:strRef>
              <c:f>'Fig 1.3.6'!$A$34</c:f>
              <c:strCache>
                <c:ptCount val="1"/>
                <c:pt idx="0">
                  <c:v>New Zealand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1.3.6'!$B$29,'Fig 1.3.6'!$D$29,'Fig 1.3.6'!$F$29,'Fig 1.3.6'!$H$29,'Fig 1.3.6'!$J$29,'Fig 1.3.6'!$L$29,'Fig 1.3.6'!$N$29)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1.3.6'!$C$34,'Fig 1.3.6'!$E$34,'Fig 1.3.6'!$G$34,'Fig 1.3.6'!$I$34,'Fig 1.3.6'!$K$34,'Fig 1.3.6'!$M$34,'Fig 1.3.6'!$O$34)</c:f>
              <c:numCache>
                <c:formatCode>0.0</c:formatCode>
                <c:ptCount val="7"/>
                <c:pt idx="0">
                  <c:v>1.1363636363636365</c:v>
                </c:pt>
                <c:pt idx="1">
                  <c:v>2.8571428571428572</c:v>
                </c:pt>
                <c:pt idx="2">
                  <c:v>0</c:v>
                </c:pt>
                <c:pt idx="3">
                  <c:v>1.1363636363636365</c:v>
                </c:pt>
                <c:pt idx="4">
                  <c:v>9.8039215686274517</c:v>
                </c:pt>
                <c:pt idx="5">
                  <c:v>2.1739130434782608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'Fig 1.3.6'!$A$35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1.3.6'!$B$29,'Fig 1.3.6'!$D$29,'Fig 1.3.6'!$F$29,'Fig 1.3.6'!$H$29,'Fig 1.3.6'!$J$29,'Fig 1.3.6'!$L$29,'Fig 1.3.6'!$N$29)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1.3.6'!$C$35,'Fig 1.3.6'!$E$35,'Fig 1.3.6'!$G$35,'Fig 1.3.6'!$I$35,'Fig 1.3.6'!$K$35,'Fig 1.3.6'!$M$35,'Fig 1.3.6'!$O$35)</c:f>
              <c:numCache>
                <c:formatCode>0.0</c:formatCode>
                <c:ptCount val="7"/>
                <c:pt idx="0">
                  <c:v>5.6818181818181817</c:v>
                </c:pt>
                <c:pt idx="1">
                  <c:v>1.4285714285714286</c:v>
                </c:pt>
                <c:pt idx="2">
                  <c:v>6.4516129032258061</c:v>
                </c:pt>
                <c:pt idx="3">
                  <c:v>6.8181818181818175</c:v>
                </c:pt>
                <c:pt idx="4">
                  <c:v>5.8823529411764701</c:v>
                </c:pt>
                <c:pt idx="5">
                  <c:v>1.0869565217391304</c:v>
                </c:pt>
                <c:pt idx="6">
                  <c:v>5.8823529411764701</c:v>
                </c:pt>
              </c:numCache>
            </c:numRef>
          </c:val>
        </c:ser>
        <c:ser>
          <c:idx val="4"/>
          <c:order val="4"/>
          <c:tx>
            <c:strRef>
              <c:f>'Fig 1.3.6'!$A$36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('Fig 1.3.6'!$B$29,'Fig 1.3.6'!$D$29,'Fig 1.3.6'!$F$29,'Fig 1.3.6'!$H$29,'Fig 1.3.6'!$J$29,'Fig 1.3.6'!$L$29,'Fig 1.3.6'!$N$29)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1.3.6'!$C$36,'Fig 1.3.6'!$E$36,'Fig 1.3.6'!$G$36,'Fig 1.3.6'!$I$36,'Fig 1.3.6'!$K$36,'Fig 1.3.6'!$M$36,'Fig 1.3.6'!$O$36)</c:f>
              <c:numCache>
                <c:formatCode>0.0</c:formatCode>
                <c:ptCount val="7"/>
                <c:pt idx="0">
                  <c:v>29.545454545454547</c:v>
                </c:pt>
                <c:pt idx="1">
                  <c:v>5.7142857142857144</c:v>
                </c:pt>
                <c:pt idx="2">
                  <c:v>6.4516129032258061</c:v>
                </c:pt>
                <c:pt idx="3">
                  <c:v>9.0909090909090917</c:v>
                </c:pt>
                <c:pt idx="4">
                  <c:v>25.490196078431371</c:v>
                </c:pt>
                <c:pt idx="5">
                  <c:v>8.695652173913043</c:v>
                </c:pt>
                <c:pt idx="6">
                  <c:v>9.8039215686274517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08451328"/>
        <c:axId val="108452864"/>
      </c:barChart>
      <c:catAx>
        <c:axId val="10845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52864"/>
        <c:crosses val="autoZero"/>
        <c:auto val="1"/>
        <c:lblAlgn val="ctr"/>
        <c:lblOffset val="100"/>
        <c:noMultiLvlLbl val="0"/>
      </c:catAx>
      <c:valAx>
        <c:axId val="108452864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0845132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210080254600801"/>
          <c:y val="0.1584223966118585"/>
          <c:w val="0.20065025252525254"/>
          <c:h val="0.6405850694444444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8451387162956E-2"/>
          <c:y val="9.9094337049538031E-2"/>
          <c:w val="0.77608222102016056"/>
          <c:h val="0.729526575977634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1.2'!$C$30:$D$30</c:f>
              <c:strCache>
                <c:ptCount val="1"/>
                <c:pt idx="0">
                  <c:v>Quantitative comparison group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'Figure 1.2'!$B$32:$B$37</c:f>
              <c:strCache>
                <c:ptCount val="6"/>
                <c:pt idx="0">
                  <c:v>Australian
(Indigenous)                                         n=291</c:v>
                </c:pt>
                <c:pt idx="1">
                  <c:v>Australian 
(non-Indigenous)           n=183</c:v>
                </c:pt>
                <c:pt idx="2">
                  <c:v>US/Canada/NZ (Indigenous)                 n=81</c:v>
                </c:pt>
                <c:pt idx="3">
                  <c:v>US/Canada/NZ 
(non-Indigenous)                 n=167</c:v>
                </c:pt>
                <c:pt idx="4">
                  <c:v>Other international 
Indigenous
n=24</c:v>
                </c:pt>
                <c:pt idx="5">
                  <c:v>Other international 
(non-Indigenous)             n=86</c:v>
                </c:pt>
              </c:strCache>
            </c:strRef>
          </c:cat>
          <c:val>
            <c:numRef>
              <c:f>'Figure 1.2'!$D$32:$D$37</c:f>
              <c:numCache>
                <c:formatCode>0.0</c:formatCode>
                <c:ptCount val="6"/>
                <c:pt idx="0">
                  <c:v>22.7</c:v>
                </c:pt>
                <c:pt idx="1">
                  <c:v>22.4</c:v>
                </c:pt>
                <c:pt idx="2">
                  <c:v>32.1</c:v>
                </c:pt>
                <c:pt idx="3">
                  <c:v>50.3</c:v>
                </c:pt>
                <c:pt idx="4">
                  <c:v>50</c:v>
                </c:pt>
                <c:pt idx="5">
                  <c:v>38.4</c:v>
                </c:pt>
              </c:numCache>
            </c:numRef>
          </c:val>
        </c:ser>
        <c:ser>
          <c:idx val="1"/>
          <c:order val="1"/>
          <c:tx>
            <c:strRef>
              <c:f>'Figure 1.2'!$E$30:$F$30</c:f>
              <c:strCache>
                <c:ptCount val="1"/>
                <c:pt idx="0">
                  <c:v>Other quantitative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'Figure 1.2'!$B$32:$B$37</c:f>
              <c:strCache>
                <c:ptCount val="6"/>
                <c:pt idx="0">
                  <c:v>Australian
(Indigenous)                                         n=291</c:v>
                </c:pt>
                <c:pt idx="1">
                  <c:v>Australian 
(non-Indigenous)           n=183</c:v>
                </c:pt>
                <c:pt idx="2">
                  <c:v>US/Canada/NZ (Indigenous)                 n=81</c:v>
                </c:pt>
                <c:pt idx="3">
                  <c:v>US/Canada/NZ 
(non-Indigenous)                 n=167</c:v>
                </c:pt>
                <c:pt idx="4">
                  <c:v>Other international 
Indigenous
n=24</c:v>
                </c:pt>
                <c:pt idx="5">
                  <c:v>Other international 
(non-Indigenous)             n=86</c:v>
                </c:pt>
              </c:strCache>
            </c:strRef>
          </c:cat>
          <c:val>
            <c:numRef>
              <c:f>'Figure 1.2'!$F$32:$F$37</c:f>
              <c:numCache>
                <c:formatCode>0.0</c:formatCode>
                <c:ptCount val="6"/>
                <c:pt idx="0">
                  <c:v>41.2</c:v>
                </c:pt>
                <c:pt idx="1">
                  <c:v>44.8</c:v>
                </c:pt>
                <c:pt idx="2">
                  <c:v>28.4</c:v>
                </c:pt>
                <c:pt idx="3">
                  <c:v>24.6</c:v>
                </c:pt>
                <c:pt idx="4">
                  <c:v>25</c:v>
                </c:pt>
                <c:pt idx="5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'Figure 1.2'!$G$30:$H$30</c:f>
              <c:strCache>
                <c:ptCount val="1"/>
                <c:pt idx="0">
                  <c:v>Qualitative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'Figure 1.2'!$B$32:$B$37</c:f>
              <c:strCache>
                <c:ptCount val="6"/>
                <c:pt idx="0">
                  <c:v>Australian
(Indigenous)                                         n=291</c:v>
                </c:pt>
                <c:pt idx="1">
                  <c:v>Australian 
(non-Indigenous)           n=183</c:v>
                </c:pt>
                <c:pt idx="2">
                  <c:v>US/Canada/NZ (Indigenous)                 n=81</c:v>
                </c:pt>
                <c:pt idx="3">
                  <c:v>US/Canada/NZ 
(non-Indigenous)                 n=167</c:v>
                </c:pt>
                <c:pt idx="4">
                  <c:v>Other international 
Indigenous
n=24</c:v>
                </c:pt>
                <c:pt idx="5">
                  <c:v>Other international 
(non-Indigenous)             n=86</c:v>
                </c:pt>
              </c:strCache>
            </c:strRef>
          </c:cat>
          <c:val>
            <c:numRef>
              <c:f>'Figure 1.2'!$H$32:$H$37</c:f>
              <c:numCache>
                <c:formatCode>0.0</c:formatCode>
                <c:ptCount val="6"/>
                <c:pt idx="0">
                  <c:v>25.4</c:v>
                </c:pt>
                <c:pt idx="1">
                  <c:v>22.4</c:v>
                </c:pt>
                <c:pt idx="2">
                  <c:v>23.5</c:v>
                </c:pt>
                <c:pt idx="3">
                  <c:v>7.2</c:v>
                </c:pt>
                <c:pt idx="4">
                  <c:v>16.7</c:v>
                </c:pt>
                <c:pt idx="5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'Figure 1.2'!$I$30:$J$30</c:f>
              <c:strCache>
                <c:ptCount val="1"/>
                <c:pt idx="0">
                  <c:v>Literature review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'Figure 1.2'!$B$32:$B$37</c:f>
              <c:strCache>
                <c:ptCount val="6"/>
                <c:pt idx="0">
                  <c:v>Australian
(Indigenous)                                         n=291</c:v>
                </c:pt>
                <c:pt idx="1">
                  <c:v>Australian 
(non-Indigenous)           n=183</c:v>
                </c:pt>
                <c:pt idx="2">
                  <c:v>US/Canada/NZ (Indigenous)                 n=81</c:v>
                </c:pt>
                <c:pt idx="3">
                  <c:v>US/Canada/NZ 
(non-Indigenous)                 n=167</c:v>
                </c:pt>
                <c:pt idx="4">
                  <c:v>Other international 
Indigenous
n=24</c:v>
                </c:pt>
                <c:pt idx="5">
                  <c:v>Other international 
(non-Indigenous)             n=86</c:v>
                </c:pt>
              </c:strCache>
            </c:strRef>
          </c:cat>
          <c:val>
            <c:numRef>
              <c:f>'Figure 1.2'!$J$32:$J$37</c:f>
              <c:numCache>
                <c:formatCode>0.0</c:formatCode>
                <c:ptCount val="6"/>
                <c:pt idx="0">
                  <c:v>10.7</c:v>
                </c:pt>
                <c:pt idx="1">
                  <c:v>10.4</c:v>
                </c:pt>
                <c:pt idx="2">
                  <c:v>16</c:v>
                </c:pt>
                <c:pt idx="3">
                  <c:v>17.899999999999999</c:v>
                </c:pt>
                <c:pt idx="4">
                  <c:v>8.33</c:v>
                </c:pt>
                <c:pt idx="5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8911616"/>
        <c:axId val="108798720"/>
      </c:barChart>
      <c:catAx>
        <c:axId val="10891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798720"/>
        <c:crosses val="autoZero"/>
        <c:auto val="1"/>
        <c:lblAlgn val="ctr"/>
        <c:lblOffset val="100"/>
        <c:noMultiLvlLbl val="0"/>
      </c:catAx>
      <c:valAx>
        <c:axId val="10879872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0891161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217898243488797"/>
          <c:y val="0.20463735558408216"/>
          <c:w val="0.16535820041725555"/>
          <c:h val="0.5255116959064327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356896242297862E-2"/>
          <c:y val="6.3658436099692628E-2"/>
          <c:w val="0.71221827382427594"/>
          <c:h val="0.776812414361367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1.3.4'!$A$49</c:f>
              <c:strCache>
                <c:ptCount val="1"/>
                <c:pt idx="0">
                  <c:v>Specific for Indig. Aust.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('Fig 1.3.4'!$B$56,'Fig 1.3.4'!$D$56,'Fig 1.3.4'!$F$56,'Fig 1.3.4'!$H$56,'Fig 1.3.4'!$J$56,'Fig 1.3.4'!$L$56,'Fig 1.3.4'!$N$56)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1.3.4'!$C$49,'Fig 1.3.4'!$E$49,'Fig 1.3.4'!$G$49,'Fig 1.3.4'!$I$49,'Fig 1.3.4'!$K$49,'Fig 1.3.4'!$M$49,'Fig 1.3.4'!$O$49)</c:f>
              <c:numCache>
                <c:formatCode>0.0</c:formatCode>
                <c:ptCount val="7"/>
                <c:pt idx="0">
                  <c:v>5.6818181818181817</c:v>
                </c:pt>
                <c:pt idx="1">
                  <c:v>17.142857142857142</c:v>
                </c:pt>
                <c:pt idx="2">
                  <c:v>48.936170212765958</c:v>
                </c:pt>
                <c:pt idx="3">
                  <c:v>19.101123595505616</c:v>
                </c:pt>
                <c:pt idx="4">
                  <c:v>17.647058823529413</c:v>
                </c:pt>
                <c:pt idx="5">
                  <c:v>44.565217391304344</c:v>
                </c:pt>
                <c:pt idx="6">
                  <c:v>41.17647058823529</c:v>
                </c:pt>
              </c:numCache>
            </c:numRef>
          </c:val>
        </c:ser>
        <c:ser>
          <c:idx val="1"/>
          <c:order val="1"/>
          <c:tx>
            <c:strRef>
              <c:f>'Fig 1.3.4'!$A$50</c:f>
              <c:strCache>
                <c:ptCount val="1"/>
                <c:pt idx="0">
                  <c:v>Adapted for Indig. Aust.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('Fig 1.3.4'!$B$56,'Fig 1.3.4'!$D$56,'Fig 1.3.4'!$F$56,'Fig 1.3.4'!$H$56,'Fig 1.3.4'!$J$56,'Fig 1.3.4'!$L$56,'Fig 1.3.4'!$N$56)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1.3.4'!$C$50,'Fig 1.3.4'!$E$50,'Fig 1.3.4'!$G$50,'Fig 1.3.4'!$I$50,'Fig 1.3.4'!$K$50,'Fig 1.3.4'!$M$50,'Fig 1.3.4'!$O$50)</c:f>
              <c:numCache>
                <c:formatCode>0.0</c:formatCode>
                <c:ptCount val="7"/>
                <c:pt idx="0">
                  <c:v>5.6818181818181817</c:v>
                </c:pt>
                <c:pt idx="1">
                  <c:v>10</c:v>
                </c:pt>
                <c:pt idx="2">
                  <c:v>11.702127659574469</c:v>
                </c:pt>
                <c:pt idx="3">
                  <c:v>2.2471910112359552</c:v>
                </c:pt>
                <c:pt idx="4">
                  <c:v>3.9215686274509802</c:v>
                </c:pt>
                <c:pt idx="5">
                  <c:v>14.130434782608695</c:v>
                </c:pt>
                <c:pt idx="6">
                  <c:v>5.8823529411764701</c:v>
                </c:pt>
              </c:numCache>
            </c:numRef>
          </c:val>
        </c:ser>
        <c:ser>
          <c:idx val="2"/>
          <c:order val="2"/>
          <c:tx>
            <c:strRef>
              <c:f>'Fig 1.3.4'!$A$51</c:f>
              <c:strCache>
                <c:ptCount val="1"/>
                <c:pt idx="0">
                  <c:v>Not adapted, no issues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('Fig 1.3.4'!$B$56,'Fig 1.3.4'!$D$56,'Fig 1.3.4'!$F$56,'Fig 1.3.4'!$H$56,'Fig 1.3.4'!$J$56,'Fig 1.3.4'!$L$56,'Fig 1.3.4'!$N$56)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1.3.4'!$C$51,'Fig 1.3.4'!$E$51,'Fig 1.3.4'!$G$51,'Fig 1.3.4'!$I$51,'Fig 1.3.4'!$K$51,'Fig 1.3.4'!$M$51,'Fig 1.3.4'!$O$51)</c:f>
              <c:numCache>
                <c:formatCode>0.0</c:formatCode>
                <c:ptCount val="7"/>
                <c:pt idx="0">
                  <c:v>55.68181818181818</c:v>
                </c:pt>
                <c:pt idx="1">
                  <c:v>53.571428571428569</c:v>
                </c:pt>
                <c:pt idx="2">
                  <c:v>28.723404255319153</c:v>
                </c:pt>
                <c:pt idx="3">
                  <c:v>35.955056179775283</c:v>
                </c:pt>
                <c:pt idx="4">
                  <c:v>19.607843137254903</c:v>
                </c:pt>
                <c:pt idx="5">
                  <c:v>29.347826086956523</c:v>
                </c:pt>
                <c:pt idx="6">
                  <c:v>19.607843137254903</c:v>
                </c:pt>
              </c:numCache>
            </c:numRef>
          </c:val>
        </c:ser>
        <c:ser>
          <c:idx val="3"/>
          <c:order val="3"/>
          <c:tx>
            <c:strRef>
              <c:f>'Fig 1.3.4'!$A$52</c:f>
              <c:strCache>
                <c:ptCount val="1"/>
                <c:pt idx="0">
                  <c:v>Not adapted, some issues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('Fig 1.3.4'!$B$56,'Fig 1.3.4'!$D$56,'Fig 1.3.4'!$F$56,'Fig 1.3.4'!$H$56,'Fig 1.3.4'!$J$56,'Fig 1.3.4'!$L$56,'Fig 1.3.4'!$N$56)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1.3.4'!$C$52,'Fig 1.3.4'!$E$52,'Fig 1.3.4'!$G$52,'Fig 1.3.4'!$I$52,'Fig 1.3.4'!$K$52,'Fig 1.3.4'!$M$52,'Fig 1.3.4'!$O$52)</c:f>
              <c:numCache>
                <c:formatCode>0.0</c:formatCode>
                <c:ptCount val="7"/>
                <c:pt idx="0">
                  <c:v>31.818181818181817</c:v>
                </c:pt>
                <c:pt idx="1">
                  <c:v>17.142857142857142</c:v>
                </c:pt>
                <c:pt idx="2">
                  <c:v>7.4468085106382977</c:v>
                </c:pt>
                <c:pt idx="3">
                  <c:v>37.078651685393261</c:v>
                </c:pt>
                <c:pt idx="4">
                  <c:v>49.019607843137251</c:v>
                </c:pt>
                <c:pt idx="5">
                  <c:v>6.5217391304347823</c:v>
                </c:pt>
                <c:pt idx="6">
                  <c:v>33.333333333333329</c:v>
                </c:pt>
              </c:numCache>
            </c:numRef>
          </c:val>
        </c:ser>
        <c:ser>
          <c:idx val="4"/>
          <c:order val="4"/>
          <c:tx>
            <c:strRef>
              <c:f>'Fig 1.3.4'!$A$53</c:f>
              <c:strCache>
                <c:ptCount val="1"/>
                <c:pt idx="0">
                  <c:v>Unavailable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('Fig 1.3.4'!$B$56,'Fig 1.3.4'!$D$56,'Fig 1.3.4'!$F$56,'Fig 1.3.4'!$H$56,'Fig 1.3.4'!$J$56,'Fig 1.3.4'!$L$56,'Fig 1.3.4'!$N$56)</c:f>
              <c:strCache>
                <c:ptCount val="7"/>
                <c:pt idx="0">
                  <c:v>Early child.</c:v>
                </c:pt>
                <c:pt idx="1">
                  <c:v>Schooling</c:v>
                </c:pt>
                <c:pt idx="2">
                  <c:v>Health</c:v>
                </c:pt>
                <c:pt idx="3">
                  <c:v>Eco. particip.</c:v>
                </c:pt>
                <c:pt idx="4">
                  <c:v>Healthy homes</c:v>
                </c:pt>
                <c:pt idx="5">
                  <c:v>Safe comm.</c:v>
                </c:pt>
                <c:pt idx="6">
                  <c:v>Gov. &amp; leader.</c:v>
                </c:pt>
              </c:strCache>
            </c:strRef>
          </c:cat>
          <c:val>
            <c:numRef>
              <c:f>('Fig 1.3.4'!$C$53,'Fig 1.3.4'!$E$53,'Fig 1.3.4'!$G$53,'Fig 1.3.4'!$I$53,'Fig 1.3.4'!$K$53,'Fig 1.3.4'!$M$53,'Fig 1.3.4'!$O$53)</c:f>
              <c:numCache>
                <c:formatCode>0.0</c:formatCode>
                <c:ptCount val="7"/>
                <c:pt idx="0">
                  <c:v>1.1363636363636365</c:v>
                </c:pt>
                <c:pt idx="1">
                  <c:v>2.1428571428571428</c:v>
                </c:pt>
                <c:pt idx="2">
                  <c:v>3.1914893617021276</c:v>
                </c:pt>
                <c:pt idx="3">
                  <c:v>5.6179775280898872</c:v>
                </c:pt>
                <c:pt idx="4">
                  <c:v>9.8039215686274517</c:v>
                </c:pt>
                <c:pt idx="5">
                  <c:v>5.4347826086956523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13436544"/>
        <c:axId val="113438080"/>
      </c:barChart>
      <c:catAx>
        <c:axId val="11343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38080"/>
        <c:crosses val="autoZero"/>
        <c:auto val="1"/>
        <c:lblAlgn val="ctr"/>
        <c:lblOffset val="100"/>
        <c:noMultiLvlLbl val="0"/>
      </c:catAx>
      <c:valAx>
        <c:axId val="113438080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crossAx val="11343654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7806672656029674"/>
          <c:y val="0.11865795206971678"/>
          <c:w val="0.21124429016434071"/>
          <c:h val="0.5862949346405228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765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179"/>
            <a:ext cx="2891353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765" y="9431179"/>
            <a:ext cx="2891353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6D0F8C-0AA3-4276-B813-8AED90465E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31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765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8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6" y="4716383"/>
            <a:ext cx="5337163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79"/>
            <a:ext cx="2891353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68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765" y="9431179"/>
            <a:ext cx="2891353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092DA5A-C0E4-49D1-A2F9-2F96C7FBCF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66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FE5FDC8-D89E-4DEC-A3AC-0D7E4C59BEC0}" type="slidenum">
              <a:rPr lang="en-AU" smtClean="0"/>
              <a:pPr eaLnBrk="1" hangingPunct="1"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F35E03-CF5A-41CE-A3A6-3E008E4524AE}" type="slidenum">
              <a:rPr lang="en-AU" smtClean="0"/>
              <a:pPr eaLnBrk="1" hangingPunct="1"/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8183DCB-1E13-4AC5-AB14-B82C33080F25}" type="slidenum">
              <a:rPr lang="en-AU" smtClean="0"/>
              <a:pPr eaLnBrk="1" hangingPunct="1"/>
              <a:t>14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CD1BF0-7FF5-4DCB-AF3D-17E6887C6D72}" type="slidenum">
              <a:rPr lang="en-AU" smtClean="0"/>
              <a:pPr eaLnBrk="1" hangingPunct="1"/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1D3446C-CED4-4527-B9C8-006CA20A74CE}" type="slidenum">
              <a:rPr lang="en-AU" smtClean="0"/>
              <a:pPr eaLnBrk="1" hangingPunct="1"/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F1758D6-B4E0-4FF7-9016-DB4707A66E45}" type="slidenum">
              <a:rPr lang="en-AU" smtClean="0"/>
              <a:pPr eaLnBrk="1" hangingPunct="1"/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7C9768-F808-43C9-A237-EFD560FBC971}" type="slidenum">
              <a:rPr lang="en-AU" smtClean="0"/>
              <a:pPr eaLnBrk="1" hangingPunct="1"/>
              <a:t>18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AU" sz="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4D20416-EE38-4895-960E-28E7A951E8CD}" type="slidenum">
              <a:rPr lang="en-AU" smtClean="0"/>
              <a:pPr eaLnBrk="1" hangingPunct="1"/>
              <a:t>19</a:t>
            </a:fld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B66E9C-8A85-4223-B0A5-32EBC545D4A9}" type="slidenum">
              <a:rPr lang="en-AU" smtClean="0"/>
              <a:pPr eaLnBrk="1" hangingPunct="1"/>
              <a:t>24</a:t>
            </a:fld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17F495-135A-4AD3-A9E6-CDD105103C10}" type="slidenum">
              <a:rPr lang="en-AU" smtClean="0"/>
              <a:pPr eaLnBrk="1" hangingPunct="1"/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A58CD6-8ABB-4FFE-A84C-06B3549ADB9D}" type="slidenum">
              <a:rPr lang="en-AU" smtClean="0"/>
              <a:pPr eaLnBrk="1" hangingPunct="1"/>
              <a:t>2</a:t>
            </a:fld>
            <a:endParaRPr lang="en-A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A5D75B4-38A3-4AA6-A370-331935E57674}" type="slidenum">
              <a:rPr lang="en-AU" smtClean="0"/>
              <a:pPr eaLnBrk="1" hangingPunct="1"/>
              <a:t>26</a:t>
            </a:fld>
            <a:endParaRPr lang="en-A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Highlight that help desk is available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Encourage visits to the website. 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5B8F5DA-A872-4127-9779-A4C58FF555B6}" type="slidenum">
              <a:rPr lang="en-AU" smtClean="0"/>
              <a:pPr eaLnBrk="1" hangingPunct="1"/>
              <a:t>28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45296D-72C1-4E88-B742-F15F29D0C028}" type="slidenum">
              <a:rPr lang="en-AU" smtClean="0"/>
              <a:pPr eaLnBrk="1" hangingPunct="1"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90488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2C2183-062B-4248-A29A-EF9A554248C6}" type="slidenum">
              <a:rPr lang="en-AU" smtClean="0"/>
              <a:pPr eaLnBrk="1" hangingPunct="1"/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572FE1-6460-4AC3-B188-563866196E88}" type="slidenum">
              <a:rPr lang="en-AU" smtClean="0"/>
              <a:pPr eaLnBrk="1" hangingPunct="1"/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700" dirty="0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10B6CC4-1477-4774-87B5-496B1EB3709B}" type="slidenum">
              <a:rPr lang="en-AU" smtClean="0"/>
              <a:pPr eaLnBrk="1" hangingPunct="1"/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E8EE9FB-6418-4D60-803F-D195C2FA6B7B}" type="slidenum">
              <a:rPr lang="en-AU" smtClean="0"/>
              <a:pPr eaLnBrk="1" hangingPunct="1"/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777766" y="9431180"/>
            <a:ext cx="2891353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BA7BFA7-6D6A-404E-B8B7-32BFA580FB49}" type="slidenum">
              <a:rPr lang="en-AU" sz="1200"/>
              <a:pPr algn="r" eaLnBrk="1" hangingPunct="1"/>
              <a:t>11</a:t>
            </a:fld>
            <a:endParaRPr lang="en-A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8BAC7E-3201-48A1-9AC4-195ED0FADD77}" type="slidenum">
              <a:rPr lang="en-AU" smtClean="0"/>
              <a:pPr eaLnBrk="1" hangingPunct="1"/>
              <a:t>12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tG PowerPoint template_Title 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2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6D44-6FB8-48A4-86F2-21A078FCCB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35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FFFE-758B-491A-8B4F-F30B2200D5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18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65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33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65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80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23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12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6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1C69F-BF63-4963-8593-25B29B94E5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972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576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7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89063"/>
            <a:ext cx="2057400" cy="477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9063"/>
            <a:ext cx="6019800" cy="477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096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95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413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92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9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444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05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41E8D-8C62-44F4-A4DA-2414C40818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710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338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0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49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89063"/>
            <a:ext cx="2057400" cy="477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9063"/>
            <a:ext cx="6019800" cy="477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337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257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906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9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092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548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1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AE31-B220-41B1-A0C4-2FF8718667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244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472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33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020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623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89063"/>
            <a:ext cx="2057400" cy="477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9063"/>
            <a:ext cx="6019800" cy="477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64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338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273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529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392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20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BBC1-AD82-4796-8213-C6B1BB24A5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862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764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15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39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1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56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89063"/>
            <a:ext cx="2057400" cy="477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9063"/>
            <a:ext cx="6019800" cy="477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323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802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33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539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6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BE53-19E3-45CE-8985-036912C5F4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039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887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251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6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833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896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436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89063"/>
            <a:ext cx="2057400" cy="477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9063"/>
            <a:ext cx="6019800" cy="477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30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A805-BDDD-4BF3-99E4-CAEE3261A9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27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486C3-6804-41C4-B3C6-9B96D9CA79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7846-7358-477A-B156-6DECDFEF06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6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6667E8-7E7F-4D53-9140-31EFECE0A2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350" r:id="rId2"/>
    <p:sldLayoutId id="2147486351" r:id="rId3"/>
    <p:sldLayoutId id="2147486352" r:id="rId4"/>
    <p:sldLayoutId id="2147486353" r:id="rId5"/>
    <p:sldLayoutId id="2147486354" r:id="rId6"/>
    <p:sldLayoutId id="2147486355" r:id="rId7"/>
    <p:sldLayoutId id="2147486356" r:id="rId8"/>
    <p:sldLayoutId id="2147486357" r:id="rId9"/>
    <p:sldLayoutId id="2147486358" r:id="rId10"/>
    <p:sldLayoutId id="2147486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tG PowerPoint template_orange 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9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0" r:id="rId1"/>
    <p:sldLayoutId id="2147486361" r:id="rId2"/>
    <p:sldLayoutId id="2147486362" r:id="rId3"/>
    <p:sldLayoutId id="2147486363" r:id="rId4"/>
    <p:sldLayoutId id="2147486364" r:id="rId5"/>
    <p:sldLayoutId id="2147486365" r:id="rId6"/>
    <p:sldLayoutId id="2147486366" r:id="rId7"/>
    <p:sldLayoutId id="2147486367" r:id="rId8"/>
    <p:sldLayoutId id="2147486368" r:id="rId9"/>
    <p:sldLayoutId id="2147486369" r:id="rId10"/>
    <p:sldLayoutId id="2147486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tG PowerPoint template_green 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9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1" r:id="rId1"/>
    <p:sldLayoutId id="2147486372" r:id="rId2"/>
    <p:sldLayoutId id="2147486373" r:id="rId3"/>
    <p:sldLayoutId id="2147486374" r:id="rId4"/>
    <p:sldLayoutId id="2147486375" r:id="rId5"/>
    <p:sldLayoutId id="2147486376" r:id="rId6"/>
    <p:sldLayoutId id="2147486377" r:id="rId7"/>
    <p:sldLayoutId id="2147486378" r:id="rId8"/>
    <p:sldLayoutId id="2147486379" r:id="rId9"/>
    <p:sldLayoutId id="2147486380" r:id="rId10"/>
    <p:sldLayoutId id="21474863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tG PowerPoint template_purple 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9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2" r:id="rId1"/>
    <p:sldLayoutId id="2147486383" r:id="rId2"/>
    <p:sldLayoutId id="2147486384" r:id="rId3"/>
    <p:sldLayoutId id="2147486385" r:id="rId4"/>
    <p:sldLayoutId id="2147486386" r:id="rId5"/>
    <p:sldLayoutId id="2147486387" r:id="rId6"/>
    <p:sldLayoutId id="2147486388" r:id="rId7"/>
    <p:sldLayoutId id="2147486389" r:id="rId8"/>
    <p:sldLayoutId id="2147486390" r:id="rId9"/>
    <p:sldLayoutId id="2147486391" r:id="rId10"/>
    <p:sldLayoutId id="21474863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tG PowerPoint template_blue 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9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3" r:id="rId1"/>
    <p:sldLayoutId id="2147486394" r:id="rId2"/>
    <p:sldLayoutId id="2147486395" r:id="rId3"/>
    <p:sldLayoutId id="2147486396" r:id="rId4"/>
    <p:sldLayoutId id="2147486397" r:id="rId5"/>
    <p:sldLayoutId id="2147486398" r:id="rId6"/>
    <p:sldLayoutId id="2147486399" r:id="rId7"/>
    <p:sldLayoutId id="2147486400" r:id="rId8"/>
    <p:sldLayoutId id="2147486401" r:id="rId9"/>
    <p:sldLayoutId id="2147486402" r:id="rId10"/>
    <p:sldLayoutId id="21474864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tG PowerPoint template_orange 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890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4" r:id="rId1"/>
    <p:sldLayoutId id="2147486405" r:id="rId2"/>
    <p:sldLayoutId id="2147486406" r:id="rId3"/>
    <p:sldLayoutId id="2147486407" r:id="rId4"/>
    <p:sldLayoutId id="2147486408" r:id="rId5"/>
    <p:sldLayoutId id="2147486409" r:id="rId6"/>
    <p:sldLayoutId id="2147486410" r:id="rId7"/>
    <p:sldLayoutId id="2147486411" r:id="rId8"/>
    <p:sldLayoutId id="2147486412" r:id="rId9"/>
    <p:sldLayoutId id="2147486413" r:id="rId10"/>
    <p:sldLayoutId id="21474864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64" y="1268760"/>
            <a:ext cx="22643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33" y="2492896"/>
            <a:ext cx="500961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63" y="4077072"/>
            <a:ext cx="8815387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 online clearinghouse for evidence-based research </a:t>
            </a:r>
          </a:p>
          <a:p>
            <a:pPr algn="ctr">
              <a:defRPr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on overcoming disadvantage for Indigenous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Australians</a:t>
            </a:r>
          </a:p>
          <a:p>
            <a:pPr algn="ctr">
              <a:defRPr/>
            </a:pPr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Dr Fadwa Al-Yaman</a:t>
            </a:r>
          </a:p>
          <a:p>
            <a:pPr algn="ctr">
              <a:defRPr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Australian Institute of Health and Welfare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538718"/>
            <a:ext cx="7686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to Australasian Evaluation Society International Conference 2011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6618" y="6165304"/>
            <a:ext cx="37444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b="1" dirty="0">
                <a:ln>
                  <a:solidFill>
                    <a:srgbClr val="0066FF">
                      <a:alpha val="600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www.aihw.gov.au/closingthegap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5463" y="6534150"/>
            <a:ext cx="2160587" cy="207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General collection 4,757 items 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900113" y="6021388"/>
            <a:ext cx="59753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400">
                <a:solidFill>
                  <a:srgbClr val="000000"/>
                </a:solidFill>
                <a:ea typeface="+mn-ea"/>
              </a:rPr>
              <a:t>Note: Items can be counted in one or more building blocks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63278"/>
              </p:ext>
            </p:extLst>
          </p:nvPr>
        </p:nvGraphicFramePr>
        <p:xfrm>
          <a:off x="611560" y="2420888"/>
          <a:ext cx="7560841" cy="348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713"/>
                <a:gridCol w="2026617"/>
                <a:gridCol w="2182511"/>
              </a:tblGrid>
              <a:tr h="3868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 Block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 cent</a:t>
                      </a:r>
                    </a:p>
                  </a:txBody>
                  <a:tcPr marL="9525" marR="857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Early childhood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1,413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Schooling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1,764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Economic participation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Healthy homes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 communities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Governance and leadership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4,757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Assessed items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773"/>
              </p:ext>
            </p:extLst>
          </p:nvPr>
        </p:nvGraphicFramePr>
        <p:xfrm>
          <a:off x="755576" y="2564902"/>
          <a:ext cx="7560841" cy="348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713"/>
                <a:gridCol w="2026617"/>
                <a:gridCol w="2182511"/>
              </a:tblGrid>
              <a:tr h="3868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 Block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 cent</a:t>
                      </a:r>
                    </a:p>
                  </a:txBody>
                  <a:tcPr marL="9525" marR="857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Early childhood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Schooling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Economic participation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Healthy homes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 communities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Governance and leadership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386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Characteristics of assessed collection by building block (%) – evaluation component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503385"/>
              </p:ext>
            </p:extLst>
          </p:nvPr>
        </p:nvGraphicFramePr>
        <p:xfrm>
          <a:off x="755576" y="2492896"/>
          <a:ext cx="7488832" cy="365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Characteristics of assessed collection by building block (%) – cost component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500790"/>
              </p:ext>
            </p:extLst>
          </p:nvPr>
        </p:nvGraphicFramePr>
        <p:xfrm>
          <a:off x="683568" y="2564904"/>
          <a:ext cx="7344024" cy="365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Characteristics of the assessed collection by building block and type of study (%)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33049"/>
              </p:ext>
            </p:extLst>
          </p:nvPr>
        </p:nvGraphicFramePr>
        <p:xfrm>
          <a:off x="611560" y="2564904"/>
          <a:ext cx="7416032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Characteristics of assessed collection by building block (%) – country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03056"/>
              </p:ext>
            </p:extLst>
          </p:nvPr>
        </p:nvGraphicFramePr>
        <p:xfrm>
          <a:off x="611560" y="2636912"/>
          <a:ext cx="7416033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Assessed items by country and Indigenous status and research type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69812"/>
              </p:ext>
            </p:extLst>
          </p:nvPr>
        </p:nvGraphicFramePr>
        <p:xfrm>
          <a:off x="395536" y="2492896"/>
          <a:ext cx="8208120" cy="366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2800" b="0" dirty="0" smtClean="0">
                <a:ea typeface="ＭＳ Ｐゴシック" pitchFamily="34" charset="-128"/>
              </a:rPr>
              <a:t>Characteristics of assessed collection by building block (%) – program/activity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97435"/>
              </p:ext>
            </p:extLst>
          </p:nvPr>
        </p:nvGraphicFramePr>
        <p:xfrm>
          <a:off x="827584" y="2564904"/>
          <a:ext cx="7488832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0"/>
          </a:xfrm>
        </p:spPr>
        <p:txBody>
          <a:bodyPr/>
          <a:lstStyle/>
          <a:p>
            <a:pPr eaLnBrk="1" hangingPunct="1"/>
            <a:r>
              <a:rPr lang="en-AU" sz="3600" dirty="0" smtClean="0"/>
              <a:t>Research and Evaluation Register </a:t>
            </a:r>
          </a:p>
        </p:txBody>
      </p:sp>
      <p:sp>
        <p:nvSpPr>
          <p:cNvPr id="14371" name="Text Box 72"/>
          <p:cNvSpPr txBox="1">
            <a:spLocks noChangeArrowheads="1"/>
          </p:cNvSpPr>
          <p:nvPr/>
        </p:nvSpPr>
        <p:spPr bwMode="auto">
          <a:xfrm>
            <a:off x="539552" y="6165304"/>
            <a:ext cx="597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1400" dirty="0"/>
              <a:t>Note: Items can be counted in one or more building blocks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47424"/>
              </p:ext>
            </p:extLst>
          </p:nvPr>
        </p:nvGraphicFramePr>
        <p:xfrm>
          <a:off x="539552" y="2185823"/>
          <a:ext cx="7776864" cy="3979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08"/>
                <a:gridCol w="1461514"/>
                <a:gridCol w="1461514"/>
                <a:gridCol w="1461514"/>
                <a:gridCol w="1461514"/>
              </a:tblGrid>
              <a:tr h="43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Building Block</a:t>
                      </a:r>
                    </a:p>
                  </a:txBody>
                  <a:tcPr marT="45724" marB="45724" horzOverflow="overflow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Research</a:t>
                      </a:r>
                      <a:r>
                        <a:rPr lang="en-A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Evaluation items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Completed Research</a:t>
                      </a:r>
                      <a:r>
                        <a:rPr lang="en-A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Evaluation items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</a:t>
                      </a:r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A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cent</a:t>
                      </a:r>
                      <a:r>
                        <a:rPr lang="en-A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publically available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Early childhood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Schooling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52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Economic participation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Healthy homes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Safe communities 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55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Governance and leadership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</a:tr>
              <a:tr h="33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9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19697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Clearinghouse publications</a:t>
            </a:r>
            <a:endParaRPr lang="en-AU" smtClean="0">
              <a:ea typeface="ＭＳ Ｐゴシック" pitchFamily="34" charset="-128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95288" y="2276475"/>
            <a:ext cx="8280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sz="2000" dirty="0" smtClean="0"/>
              <a:t>Five </a:t>
            </a:r>
            <a:r>
              <a:rPr lang="en-GB" sz="2000" b="1" dirty="0" smtClean="0"/>
              <a:t>resource sheets: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early childhood, schooling, alcohol and other drugs, employment,  child safety and service delivery co-ordination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000" dirty="0" smtClean="0"/>
              <a:t>Three </a:t>
            </a:r>
            <a:r>
              <a:rPr lang="en-GB" sz="2000" b="1" dirty="0" smtClean="0"/>
              <a:t>issues papers: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on school readiness, school attendance and retention and employment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2000" b="1" dirty="0" smtClean="0"/>
              <a:t>Annual paper</a:t>
            </a:r>
            <a:r>
              <a:rPr lang="en-GB" sz="2000" dirty="0" smtClean="0"/>
              <a:t>: </a:t>
            </a:r>
          </a:p>
          <a:p>
            <a:pPr marL="342900" indent="-3429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000" i="1" dirty="0" smtClean="0"/>
              <a:t>What works to overcome Indigenous disadvantage: key </a:t>
            </a:r>
            <a:r>
              <a:rPr lang="en-GB" sz="2000" i="1" dirty="0" err="1" smtClean="0"/>
              <a:t>learnings</a:t>
            </a:r>
            <a:r>
              <a:rPr lang="en-GB" sz="2000" i="1" dirty="0" smtClean="0"/>
              <a:t> and gaps in the evidence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846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5575"/>
            <a:ext cx="8229600" cy="86042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Outline </a:t>
            </a:r>
            <a:endParaRPr lang="en-AU" smtClean="0"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852738"/>
            <a:ext cx="8258175" cy="2808287"/>
          </a:xfrm>
        </p:spPr>
        <p:txBody>
          <a:bodyPr/>
          <a:lstStyle/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Overview of the Clearinghouse </a:t>
            </a:r>
          </a:p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Scope and process </a:t>
            </a:r>
          </a:p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Available resources </a:t>
            </a:r>
          </a:p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Limitations of current approach </a:t>
            </a:r>
          </a:p>
          <a:p>
            <a:pPr eaLnBrk="1" hangingPunct="1"/>
            <a:r>
              <a:rPr lang="en-GB" sz="3200" dirty="0" smtClean="0">
                <a:ea typeface="ＭＳ Ｐゴシック" pitchFamily="34" charset="-128"/>
              </a:rPr>
              <a:t>Future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340767"/>
            <a:ext cx="8785225" cy="936105"/>
          </a:xfrm>
        </p:spPr>
        <p:txBody>
          <a:bodyPr/>
          <a:lstStyle/>
          <a:p>
            <a:r>
              <a:rPr lang="en-AU" sz="3600" dirty="0" smtClean="0">
                <a:ea typeface="ＭＳ Ｐゴシック" pitchFamily="34" charset="-128"/>
              </a:rPr>
              <a:t>Limitations of the approach</a:t>
            </a: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708920"/>
            <a:ext cx="8964612" cy="345693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ea typeface="ＭＳ Ｐゴシック" pitchFamily="34" charset="-128"/>
              </a:rPr>
              <a:t>Assessed collection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Assessors bias in terms of ranking the evidence and issues with a ranking approach especially in social sciences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Confusion over assessment of peer review articles 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Not enough rigorous evaluations to sustain the agreed  number of items for assessed collections (600)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Too much time spent screening assessed items  by Clearinghouse team </a:t>
            </a:r>
          </a:p>
        </p:txBody>
      </p:sp>
    </p:spTree>
    <p:extLst>
      <p:ext uri="{BB962C8B-B14F-4D97-AF65-F5344CB8AC3E}">
        <p14:creationId xmlns:p14="http://schemas.microsoft.com/office/powerpoint/2010/main" val="101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AU" sz="3200" dirty="0" smtClean="0">
                <a:ea typeface="ＭＳ Ｐゴシック" pitchFamily="34" charset="-128"/>
              </a:rPr>
              <a:t>Limitations of the approach 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>
                <a:ea typeface="ＭＳ Ｐゴシック" pitchFamily="34" charset="-128"/>
              </a:rPr>
              <a:t>Resource </a:t>
            </a:r>
            <a:r>
              <a:rPr lang="en-AU" sz="3200" dirty="0">
                <a:ea typeface="ＭＳ Ｐゴシック" pitchFamily="34" charset="-128"/>
              </a:rPr>
              <a:t>sheets and issues papers </a:t>
            </a:r>
            <a:br>
              <a:rPr lang="en-AU" sz="3200" dirty="0">
                <a:ea typeface="ＭＳ Ｐゴシック" pitchFamily="34" charset="-128"/>
              </a:rPr>
            </a:b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032995"/>
          </a:xfrm>
        </p:spPr>
        <p:txBody>
          <a:bodyPr/>
          <a:lstStyle/>
          <a:p>
            <a:pPr lvl="1"/>
            <a:r>
              <a:rPr lang="en-AU" dirty="0" smtClean="0">
                <a:ea typeface="ＭＳ Ｐゴシック" pitchFamily="34" charset="-128"/>
              </a:rPr>
              <a:t>Too many topics to cover each year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Topics not </a:t>
            </a:r>
            <a:r>
              <a:rPr lang="en-AU" dirty="0">
                <a:ea typeface="ＭＳ Ｐゴシック" pitchFamily="34" charset="-128"/>
              </a:rPr>
              <a:t>fully scoped with policy </a:t>
            </a:r>
            <a:r>
              <a:rPr lang="en-AU" dirty="0" smtClean="0">
                <a:ea typeface="ＭＳ Ｐゴシック" pitchFamily="34" charset="-128"/>
              </a:rPr>
              <a:t>makers upfront </a:t>
            </a:r>
            <a:endParaRPr lang="en-AU" dirty="0">
              <a:ea typeface="ＭＳ Ｐゴシック" pitchFamily="34" charset="-128"/>
            </a:endParaRPr>
          </a:p>
          <a:p>
            <a:pPr lvl="1"/>
            <a:r>
              <a:rPr lang="en-AU" dirty="0" smtClean="0">
                <a:ea typeface="ＭＳ Ｐゴシック" pitchFamily="34" charset="-128"/>
              </a:rPr>
              <a:t>The mismatch between what policy makes wanted and what academics produced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Focus by many authors on the process and listing of programs not on program outcome </a:t>
            </a:r>
          </a:p>
          <a:p>
            <a:pPr lvl="1"/>
            <a:r>
              <a:rPr lang="en-AU" dirty="0" smtClean="0">
                <a:ea typeface="ＭＳ Ｐゴシック" pitchFamily="34" charset="-128"/>
              </a:rPr>
              <a:t>Little incentive for academics and significant delays</a:t>
            </a:r>
            <a:endParaRPr lang="en-AU" dirty="0">
              <a:ea typeface="ＭＳ Ｐゴシック" pitchFamily="34" charset="-128"/>
            </a:endParaRPr>
          </a:p>
          <a:p>
            <a:pPr lvl="1"/>
            <a:r>
              <a:rPr lang="en-AU" dirty="0" smtClean="0">
                <a:ea typeface="ＭＳ Ｐゴシック" pitchFamily="34" charset="-128"/>
              </a:rPr>
              <a:t>Some were ideologically driven rather than evidence driven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 –communications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592288"/>
          </a:xfrm>
        </p:spPr>
        <p:txBody>
          <a:bodyPr/>
          <a:lstStyle/>
          <a:p>
            <a:r>
              <a:rPr lang="en-AU" dirty="0" smtClean="0"/>
              <a:t>Policy makers are the main focus </a:t>
            </a:r>
          </a:p>
          <a:p>
            <a:r>
              <a:rPr lang="en-AU" dirty="0" smtClean="0"/>
              <a:t>Authors and the public are not a central part of the dissemination strategy </a:t>
            </a:r>
          </a:p>
        </p:txBody>
      </p:sp>
    </p:spTree>
    <p:extLst>
      <p:ext uri="{BB962C8B-B14F-4D97-AF65-F5344CB8AC3E}">
        <p14:creationId xmlns:p14="http://schemas.microsoft.com/office/powerpoint/2010/main" val="9803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Main implications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Little linkages between the different products </a:t>
            </a:r>
          </a:p>
          <a:p>
            <a:r>
              <a:rPr lang="en-AU" dirty="0" smtClean="0"/>
              <a:t>Variable quality of evidence </a:t>
            </a:r>
          </a:p>
          <a:p>
            <a:r>
              <a:rPr lang="en-AU" dirty="0" smtClean="0"/>
              <a:t>Not enough synthesis of evidence </a:t>
            </a:r>
          </a:p>
          <a:p>
            <a:r>
              <a:rPr lang="en-AU" dirty="0" smtClean="0"/>
              <a:t>Many small-scale Australian programs across the building blocks </a:t>
            </a:r>
          </a:p>
          <a:p>
            <a:r>
              <a:rPr lang="en-AU" dirty="0" smtClean="0"/>
              <a:t>Not enough rigour in the evaluations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40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9036050" cy="1143000"/>
          </a:xfrm>
        </p:spPr>
        <p:txBody>
          <a:bodyPr/>
          <a:lstStyle/>
          <a:p>
            <a:r>
              <a:rPr lang="en-AU" sz="4000" dirty="0" smtClean="0">
                <a:ea typeface="ＭＳ Ｐゴシック" pitchFamily="34" charset="-128"/>
              </a:rPr>
              <a:t>Way forward </a:t>
            </a:r>
            <a:endParaRPr lang="en-AU" sz="4000" dirty="0" smtClean="0">
              <a:ea typeface="ＭＳ Ｐゴシック" pitchFamily="34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229600" cy="38883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Which evidence? </a:t>
            </a:r>
          </a:p>
          <a:p>
            <a:pPr>
              <a:lnSpc>
                <a:spcPct val="80000"/>
              </a:lnSpc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sz="2000" dirty="0">
                <a:ea typeface="ＭＳ Ｐゴシック" pitchFamily="34" charset="-128"/>
              </a:rPr>
              <a:t>What works in what context? How generalizable is the evidence?  </a:t>
            </a: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AU" sz="20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When evidence is available? what are the barriers? </a:t>
            </a:r>
          </a:p>
          <a:p>
            <a:pPr>
              <a:lnSpc>
                <a:spcPct val="80000"/>
              </a:lnSpc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Adapting the evidence- local context is very relevant 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Small versus large jurisdictions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Remote versus urban </a:t>
            </a:r>
          </a:p>
          <a:p>
            <a:pPr lvl="1">
              <a:lnSpc>
                <a:spcPct val="80000"/>
              </a:lnSpc>
            </a:pPr>
            <a:r>
              <a:rPr lang="en-AU" sz="2000" dirty="0" smtClean="0">
                <a:ea typeface="ＭＳ Ｐゴシック" pitchFamily="34" charset="-128"/>
              </a:rPr>
              <a:t>Other context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AU" sz="18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AU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An example – home visitation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 smtClean="0">
                <a:ea typeface="ＭＳ Ｐゴシック" pitchFamily="34" charset="-128"/>
              </a:rPr>
              <a:t>Long time to establish program effectiveness 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ea typeface="ＭＳ Ｐゴシック" pitchFamily="34" charset="-128"/>
              </a:rPr>
              <a:t>Cost effective if targeted 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ea typeface="ＭＳ Ｐゴシック" pitchFamily="34" charset="-128"/>
              </a:rPr>
              <a:t>Returns across many areas - many years later </a:t>
            </a:r>
          </a:p>
          <a:p>
            <a:pPr>
              <a:lnSpc>
                <a:spcPct val="90000"/>
              </a:lnSpc>
            </a:pPr>
            <a:r>
              <a:rPr lang="en-AU" sz="2400" dirty="0" smtClean="0">
                <a:ea typeface="ＭＳ Ｐゴシック" pitchFamily="34" charset="-128"/>
              </a:rPr>
              <a:t>Issues are around successful implementation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ea typeface="ＭＳ Ｐゴシック" pitchFamily="34" charset="-128"/>
              </a:rPr>
              <a:t>Sustainable and intensive (almost 3 years)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ea typeface="ＭＳ Ｐゴシック" pitchFamily="34" charset="-128"/>
              </a:rPr>
              <a:t>Flexible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ea typeface="ＭＳ Ｐゴシック" pitchFamily="34" charset="-128"/>
              </a:rPr>
              <a:t>Holistic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ea typeface="ＭＳ Ｐゴシック" pitchFamily="34" charset="-128"/>
              </a:rPr>
              <a:t>Trained staff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ea typeface="ＭＳ Ｐゴシック" pitchFamily="34" charset="-128"/>
              </a:rPr>
              <a:t>Partnership- Indigenous and non- Indigenous service delivery </a:t>
            </a:r>
          </a:p>
          <a:p>
            <a:pPr lvl="1">
              <a:lnSpc>
                <a:spcPct val="90000"/>
              </a:lnSpc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AU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863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Future directions cont.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351837" cy="4321175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More focus on the synthesis of evidence – less topics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With a focus on the quality and strength of evidence 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No of studies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Research design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Quality of research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Consistency of findings (strength of evidence)</a:t>
            </a:r>
          </a:p>
          <a:p>
            <a:r>
              <a:rPr lang="en-AU" sz="2000" dirty="0">
                <a:ea typeface="ＭＳ Ｐゴシック" pitchFamily="34" charset="-128"/>
              </a:rPr>
              <a:t>Greater linkages between policy makers and those who </a:t>
            </a:r>
            <a:r>
              <a:rPr lang="en-AU" sz="2000" dirty="0" smtClean="0">
                <a:ea typeface="ＭＳ Ｐゴシック" pitchFamily="34" charset="-128"/>
              </a:rPr>
              <a:t>synthesize </a:t>
            </a:r>
            <a:r>
              <a:rPr lang="en-AU" sz="2000" dirty="0">
                <a:ea typeface="ＭＳ Ｐゴシック" pitchFamily="34" charset="-128"/>
              </a:rPr>
              <a:t>the </a:t>
            </a:r>
            <a:r>
              <a:rPr lang="en-AU" sz="2000" dirty="0" smtClean="0">
                <a:ea typeface="ＭＳ Ｐゴシック" pitchFamily="34" charset="-128"/>
              </a:rPr>
              <a:t>evidence</a:t>
            </a:r>
          </a:p>
          <a:p>
            <a:r>
              <a:rPr lang="en-AU" sz="2000" dirty="0" smtClean="0">
                <a:ea typeface="ＭＳ Ｐゴシック" pitchFamily="34" charset="-128"/>
              </a:rPr>
              <a:t>Process </a:t>
            </a:r>
            <a:r>
              <a:rPr lang="en-AU" sz="2000" smtClean="0">
                <a:ea typeface="ＭＳ Ｐゴシック" pitchFamily="34" charset="-128"/>
              </a:rPr>
              <a:t>to ensure evidence </a:t>
            </a:r>
            <a:r>
              <a:rPr lang="en-AU" sz="2000" dirty="0" smtClean="0">
                <a:ea typeface="ＭＳ Ｐゴシック" pitchFamily="34" charset="-128"/>
              </a:rPr>
              <a:t>is used by policy makers </a:t>
            </a:r>
            <a:endParaRPr lang="en-AU" sz="2000" dirty="0">
              <a:ea typeface="ＭＳ Ｐゴシック" pitchFamily="34" charset="-128"/>
            </a:endParaRPr>
          </a:p>
          <a:p>
            <a:r>
              <a:rPr lang="en-AU" sz="2000" dirty="0" smtClean="0">
                <a:ea typeface="ＭＳ Ｐゴシック" pitchFamily="34" charset="-128"/>
              </a:rPr>
              <a:t>Better dissemination of evidence to the public to improve uptake (authors seminars)</a:t>
            </a: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3068960"/>
            <a:ext cx="648072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Thank you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Any questions?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60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CtG PowerPoint template_las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400" dirty="0" smtClean="0">
                <a:ea typeface="ＭＳ Ｐゴシック" pitchFamily="34" charset="-128"/>
              </a:rPr>
              <a:t>Purpose – to identify programs/interventions that work to overcome Indigenous </a:t>
            </a:r>
            <a:r>
              <a:rPr lang="en-GB" sz="2400" dirty="0">
                <a:ea typeface="ＭＳ Ｐゴシック" pitchFamily="34" charset="-128"/>
              </a:rPr>
              <a:t>disadvantage (</a:t>
            </a:r>
            <a:r>
              <a:rPr lang="en-GB" sz="2400" dirty="0" smtClean="0">
                <a:ea typeface="ＭＳ Ｐゴシック" pitchFamily="34" charset="-128"/>
              </a:rPr>
              <a:t>evidence-based evaluations)</a:t>
            </a:r>
          </a:p>
          <a:p>
            <a:pPr eaLnBrk="1" hangingPunct="1">
              <a:spcAft>
                <a:spcPts val="1200"/>
              </a:spcAft>
            </a:pPr>
            <a:r>
              <a:rPr lang="en-GB" sz="2400" dirty="0" smtClean="0">
                <a:ea typeface="ＭＳ Ｐゴシック" pitchFamily="34" charset="-128"/>
              </a:rPr>
              <a:t>COAG initiative, jointly funded by all governments and delivered by the AIHW in collaboration with AIFS </a:t>
            </a:r>
            <a:endParaRPr lang="en-AU" sz="24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en-GB" sz="2400" dirty="0" smtClean="0">
                <a:ea typeface="ＭＳ Ｐゴシック" pitchFamily="34" charset="-128"/>
              </a:rPr>
              <a:t>Primary audience is policy makers </a:t>
            </a:r>
          </a:p>
          <a:p>
            <a:pPr eaLnBrk="1" hangingPunct="1">
              <a:spcAft>
                <a:spcPts val="1200"/>
              </a:spcAft>
            </a:pPr>
            <a:r>
              <a:rPr lang="en-GB" sz="2400" dirty="0" smtClean="0">
                <a:ea typeface="ＭＳ Ｐゴシック" pitchFamily="34" charset="-128"/>
              </a:rPr>
              <a:t>Governed by the Clearinghouse Board, with support from a Scientific Reference Group</a:t>
            </a:r>
            <a:endParaRPr lang="en-GB" sz="2600" dirty="0" smtClean="0">
              <a:ea typeface="ＭＳ Ｐゴシック" pitchFamily="34" charset="-128"/>
            </a:endParaRPr>
          </a:p>
        </p:txBody>
      </p:sp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990600"/>
          </a:xfrm>
        </p:spPr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Clearinghouse overview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Focus</a:t>
            </a: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533400" y="2141538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/>
              <a:t>The Clearinghouse’s efforts are directed across 7 building blocks which support the 6 COAG targets</a:t>
            </a: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609600" y="3209925"/>
            <a:ext cx="4381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 b="1" i="1"/>
              <a:t>COAG Targets (6)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Related to: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1. Life expectancy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2. Mortality rates for children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3. Early childhood education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4. Reading, writing and numeracy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5. Year 12 attainment</a:t>
            </a:r>
          </a:p>
          <a:p>
            <a:pPr eaLnBrk="1" hangingPunct="1">
              <a:spcBef>
                <a:spcPct val="20000"/>
              </a:spcBef>
            </a:pPr>
            <a:r>
              <a:rPr lang="en-GB" sz="2000"/>
              <a:t>6. Employment outcomes</a:t>
            </a:r>
            <a:endParaRPr lang="en-AU" sz="2000"/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4724400" y="3209925"/>
            <a:ext cx="4381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 b="1" i="1"/>
              <a:t>Building Blocks (7)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Health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Early childhood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Schooling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Economic participation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Healthy homes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Safe communities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000"/>
              <a:t>Governance and leadership</a:t>
            </a:r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 of the clearinghouse collections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Indigenous Australians </a:t>
            </a:r>
          </a:p>
          <a:p>
            <a:r>
              <a:rPr lang="en-AU" dirty="0" smtClean="0"/>
              <a:t>Non-Indigenous Australians </a:t>
            </a:r>
          </a:p>
          <a:p>
            <a:r>
              <a:rPr lang="en-AU" dirty="0" smtClean="0"/>
              <a:t>Indigenous populations in USA, NZ and Canada </a:t>
            </a:r>
          </a:p>
          <a:p>
            <a:r>
              <a:rPr lang="en-AU" dirty="0" smtClean="0"/>
              <a:t>Non- Indigenous populations in USA, NZ and Canada </a:t>
            </a:r>
          </a:p>
          <a:p>
            <a:r>
              <a:rPr lang="en-AU" dirty="0" smtClean="0"/>
              <a:t>Other countries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11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68"/>
            <a:ext cx="8229600" cy="1224135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Clearinghouse collections </a:t>
            </a:r>
            <a:endParaRPr lang="en-AU" dirty="0" smtClean="0">
              <a:ea typeface="ＭＳ Ｐゴシック" pitchFamily="34" charset="-128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68313" y="2133600"/>
            <a:ext cx="8488362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AU" sz="2000" b="1" i="1" dirty="0" smtClean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AU" sz="2000" dirty="0" smtClean="0"/>
          </a:p>
          <a:p>
            <a:pPr>
              <a:spcBef>
                <a:spcPct val="20000"/>
              </a:spcBef>
            </a:pPr>
            <a:r>
              <a:rPr lang="en-AU" sz="2800" dirty="0"/>
              <a:t>General collection </a:t>
            </a:r>
          </a:p>
          <a:p>
            <a:pPr>
              <a:spcBef>
                <a:spcPct val="20000"/>
              </a:spcBef>
            </a:pPr>
            <a:r>
              <a:rPr lang="en-AU" sz="2800" dirty="0" smtClean="0"/>
              <a:t>Assessed collection- create </a:t>
            </a:r>
            <a:r>
              <a:rPr lang="en-AU" sz="2800" dirty="0"/>
              <a:t>an assessment </a:t>
            </a:r>
            <a:r>
              <a:rPr lang="en-AU" sz="2800" dirty="0" smtClean="0"/>
              <a:t>tool</a:t>
            </a:r>
          </a:p>
          <a:p>
            <a:pPr lvl="1" indent="0">
              <a:spcBef>
                <a:spcPct val="20000"/>
              </a:spcBef>
            </a:pPr>
            <a:r>
              <a:rPr lang="en-AU" dirty="0" smtClean="0"/>
              <a:t>	</a:t>
            </a:r>
            <a:r>
              <a:rPr lang="en-AU" sz="2000" dirty="0" smtClean="0"/>
              <a:t>General info</a:t>
            </a:r>
          </a:p>
          <a:p>
            <a:pPr marL="457200" lvl="1" indent="0"/>
            <a:r>
              <a:rPr lang="en-AU" sz="2000" dirty="0" smtClean="0"/>
              <a:t>    	Levels </a:t>
            </a:r>
            <a:r>
              <a:rPr lang="en-AU" sz="2000" dirty="0"/>
              <a:t>of evidence  </a:t>
            </a:r>
          </a:p>
          <a:p>
            <a:pPr marL="457200" lvl="1" indent="0"/>
            <a:r>
              <a:rPr lang="en-AU" sz="2000" dirty="0"/>
              <a:t>	</a:t>
            </a:r>
            <a:r>
              <a:rPr lang="en-AU" sz="2000" dirty="0" smtClean="0"/>
              <a:t>Adaptability </a:t>
            </a:r>
            <a:r>
              <a:rPr lang="en-AU" sz="2000" dirty="0"/>
              <a:t>of the evidence to Indigenous </a:t>
            </a:r>
            <a:r>
              <a:rPr lang="en-AU" sz="2000" dirty="0" smtClean="0"/>
              <a:t>Australians </a:t>
            </a:r>
            <a:endParaRPr lang="en-AU" sz="2000" dirty="0"/>
          </a:p>
          <a:p>
            <a:pPr marL="914400" lvl="2" indent="0"/>
            <a:r>
              <a:rPr lang="en-AU" sz="2000" dirty="0" smtClean="0"/>
              <a:t>Advice </a:t>
            </a:r>
            <a:r>
              <a:rPr lang="en-AU" sz="2000" dirty="0"/>
              <a:t>on rating of evidence </a:t>
            </a:r>
          </a:p>
          <a:p>
            <a:pPr marL="457200" lvl="1" indent="0"/>
            <a:r>
              <a:rPr lang="en-AU" sz="2000" dirty="0" smtClean="0"/>
              <a:t>	Other </a:t>
            </a:r>
            <a:r>
              <a:rPr lang="en-AU" sz="2000" dirty="0"/>
              <a:t>relevant info </a:t>
            </a:r>
          </a:p>
          <a:p>
            <a:pPr>
              <a:spcBef>
                <a:spcPct val="20000"/>
              </a:spcBef>
            </a:pPr>
            <a:r>
              <a:rPr lang="en-AU" sz="2800" dirty="0" smtClean="0"/>
              <a:t>Research </a:t>
            </a:r>
            <a:r>
              <a:rPr lang="en-AU" sz="2800" dirty="0"/>
              <a:t>&amp; Evaluation Register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AU" sz="2000" b="1" i="1" dirty="0"/>
          </a:p>
          <a:p>
            <a:pPr eaLnBrk="1" hangingPunct="1"/>
            <a:r>
              <a:rPr lang="en-AU" sz="2000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5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Clearinghouse publications</a:t>
            </a:r>
            <a:endParaRPr lang="en-AU" smtClean="0">
              <a:ea typeface="ＭＳ Ｐゴシック" pitchFamily="34" charset="-128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95288" y="1989138"/>
            <a:ext cx="82804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AU" sz="2000" b="1"/>
              <a:t>Issues papers  and resource sheets</a:t>
            </a:r>
            <a:r>
              <a:rPr lang="en-AU" sz="2000"/>
              <a:t>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000"/>
              <a:t>	Final topics set by the Board following discussions with 	jurisdictions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AU" sz="200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AU" sz="2000" b="1"/>
              <a:t>Key learnings and gaps in evidence 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AU" sz="2000"/>
              <a:t>    An annual paper that summarises and synthesises the evidence and identifies the major gaps in the research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AU" sz="200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AU" sz="2000" b="1"/>
              <a:t>Annual report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AU" sz="2000"/>
              <a:t>	 An overview of the Clearinghouse’s achievements.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2217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59"/>
            <a:ext cx="8229600" cy="1296145"/>
          </a:xfrm>
        </p:spPr>
        <p:txBody>
          <a:bodyPr/>
          <a:lstStyle/>
          <a:p>
            <a:r>
              <a:rPr lang="en-AU" i="1" dirty="0"/>
              <a:t>Clearinghouse communications</a:t>
            </a:r>
            <a:br>
              <a:rPr lang="en-AU" i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12368"/>
          </a:xfrm>
        </p:spPr>
        <p:txBody>
          <a:bodyPr/>
          <a:lstStyle/>
          <a:p>
            <a:r>
              <a:rPr lang="en-AU" dirty="0" smtClean="0"/>
              <a:t>e-news </a:t>
            </a:r>
            <a:r>
              <a:rPr lang="en-AU" dirty="0"/>
              <a:t>- Quarterly newsletter about Clearinghouse activities</a:t>
            </a:r>
          </a:p>
          <a:p>
            <a:r>
              <a:rPr lang="en-AU" dirty="0"/>
              <a:t>Presentations and discussions of Clearinghouse resources in each jurisdiction </a:t>
            </a:r>
          </a:p>
          <a:p>
            <a:r>
              <a:rPr lang="en-AU" dirty="0"/>
              <a:t>Conference </a:t>
            </a:r>
            <a:r>
              <a:rPr lang="en-AU" dirty="0" smtClean="0"/>
              <a:t>presentations</a:t>
            </a:r>
          </a:p>
          <a:p>
            <a:r>
              <a:rPr lang="en-AU" dirty="0" smtClean="0"/>
              <a:t>Helpdesk </a:t>
            </a: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46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448819"/>
          </a:xfrm>
        </p:spPr>
        <p:txBody>
          <a:bodyPr/>
          <a:lstStyle/>
          <a:p>
            <a:pPr marL="0" indent="0" algn="ctr">
              <a:buNone/>
            </a:pPr>
            <a:r>
              <a:rPr lang="en-AU" sz="4000" dirty="0" smtClean="0"/>
              <a:t>Clearinghouse products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8489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Year 2 gaps paper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C96009"/>
    </a:accent1>
    <a:accent2>
      <a:srgbClr val="646B86"/>
    </a:accent2>
    <a:accent3>
      <a:srgbClr val="63281A"/>
    </a:accent3>
    <a:accent4>
      <a:srgbClr val="E7AE0F"/>
    </a:accent4>
    <a:accent5>
      <a:srgbClr val="8C7B70"/>
    </a:accent5>
    <a:accent6>
      <a:srgbClr val="000000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907</Words>
  <Application>Microsoft Office PowerPoint</Application>
  <PresentationFormat>On-screen Show (4:3)</PresentationFormat>
  <Paragraphs>274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Outline </vt:lpstr>
      <vt:lpstr>Clearinghouse overview</vt:lpstr>
      <vt:lpstr>Focus</vt:lpstr>
      <vt:lpstr>Scope of the clearinghouse collections</vt:lpstr>
      <vt:lpstr>Clearinghouse collections </vt:lpstr>
      <vt:lpstr>Clearinghouse publications</vt:lpstr>
      <vt:lpstr>Clearinghouse communications </vt:lpstr>
      <vt:lpstr>PowerPoint Presentation</vt:lpstr>
      <vt:lpstr>General collection 4,757 items </vt:lpstr>
      <vt:lpstr>Assessed items</vt:lpstr>
      <vt:lpstr>Characteristics of assessed collection by building block (%) – evaluation component</vt:lpstr>
      <vt:lpstr>Characteristics of assessed collection by building block (%) – cost component</vt:lpstr>
      <vt:lpstr>Characteristics of the assessed collection by building block and type of study (%)</vt:lpstr>
      <vt:lpstr>Characteristics of assessed collection by building block (%) – country</vt:lpstr>
      <vt:lpstr>Assessed items by country and Indigenous status and research type</vt:lpstr>
      <vt:lpstr>Characteristics of assessed collection by building block (%) – program/activity</vt:lpstr>
      <vt:lpstr>Research and Evaluation Register </vt:lpstr>
      <vt:lpstr>Clearinghouse publications</vt:lpstr>
      <vt:lpstr>Limitations of the approach</vt:lpstr>
      <vt:lpstr>Limitations of the approach  Resource sheets and issues papers  </vt:lpstr>
      <vt:lpstr>Limitations –communications </vt:lpstr>
      <vt:lpstr>Main implications</vt:lpstr>
      <vt:lpstr>Way forward </vt:lpstr>
      <vt:lpstr>An example – home visitation </vt:lpstr>
      <vt:lpstr>Future directions cont.</vt:lpstr>
      <vt:lpstr>PowerPoint Presentation</vt:lpstr>
      <vt:lpstr>PowerPoint Presentation</vt:lpstr>
    </vt:vector>
  </TitlesOfParts>
  <Company>AIHW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clearinghouse</dc:title>
  <dc:creator>alyamanf</dc:creator>
  <cp:lastModifiedBy>system administrator</cp:lastModifiedBy>
  <cp:revision>390</cp:revision>
  <cp:lastPrinted>2011-08-30T01:49:06Z</cp:lastPrinted>
  <dcterms:created xsi:type="dcterms:W3CDTF">2011-04-14T22:08:25Z</dcterms:created>
  <dcterms:modified xsi:type="dcterms:W3CDTF">2011-08-31T06:26:14Z</dcterms:modified>
</cp:coreProperties>
</file>